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8" r:id="rId3"/>
    <p:sldId id="257" r:id="rId4"/>
    <p:sldId id="261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92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511"/>
            <a:ext cx="9144000" cy="3384677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6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62000" contras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9283" b="24728"/>
          <a:stretch/>
        </p:blipFill>
        <p:spPr>
          <a:xfrm>
            <a:off x="1" y="2360141"/>
            <a:ext cx="9143999" cy="191529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 baseline="0">
                <a:latin typeface="AA Times New Roman" panose="02020603050405020304" pitchFamily="18" charset="0"/>
                <a:ea typeface="標楷體" panose="03000509000000000000" pitchFamily="65" charset="-120"/>
              </a:defRPr>
            </a:lvl1pPr>
            <a:lvl2pPr>
              <a:defRPr baseline="0">
                <a:latin typeface="AA Times New Roman" panose="02020603050405020304" pitchFamily="18" charset="0"/>
                <a:ea typeface="標楷體" panose="03000509000000000000" pitchFamily="65" charset="-120"/>
              </a:defRPr>
            </a:lvl2pPr>
            <a:lvl3pPr>
              <a:defRPr baseline="0">
                <a:latin typeface="AA Times New Roman" panose="02020603050405020304" pitchFamily="18" charset="0"/>
                <a:ea typeface="標楷體" panose="03000509000000000000" pitchFamily="65" charset="-120"/>
              </a:defRPr>
            </a:lvl3pPr>
            <a:lvl4pPr>
              <a:defRPr baseline="0">
                <a:latin typeface="AA Times New Roman" panose="02020603050405020304" pitchFamily="18" charset="0"/>
                <a:ea typeface="標楷體" panose="03000509000000000000" pitchFamily="65" charset="-120"/>
              </a:defRPr>
            </a:lvl4pPr>
            <a:lvl5pPr>
              <a:defRPr baseline="0">
                <a:latin typeface="AA Times New Roman" panose="02020603050405020304" pitchFamily="18" charset="0"/>
                <a:ea typeface="標楷體" panose="03000509000000000000" pitchFamily="65" charset="-120"/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6EFB22-0E61-4CD9-9060-EA0819ABA0BC}" type="datetimeFigureOut">
              <a:rPr lang="en-US" smtClean="0"/>
              <a:t>7/27/2019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B4EB95-D438-41BF-A601-44543D1820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07704" y="4941168"/>
            <a:ext cx="6931496" cy="926232"/>
          </a:xfrm>
        </p:spPr>
        <p:txBody>
          <a:bodyPr/>
          <a:lstStyle/>
          <a:p>
            <a:r>
              <a:rPr lang="zh-TW" altLang="en-US" dirty="0" smtClean="0"/>
              <a:t>天主教徒為何參與社會運動？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362200" y="5949280"/>
            <a:ext cx="6705600" cy="908719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介紹</a:t>
            </a:r>
            <a:r>
              <a:rPr lang="en-US" sz="3000" dirty="0" smtClean="0"/>
              <a:t>DOCAT</a:t>
            </a:r>
            <a:endParaRPr lang="en-US" altLang="zh-TW" sz="3000" dirty="0" smtClean="0"/>
          </a:p>
          <a:p>
            <a:pPr algn="r"/>
            <a:r>
              <a:rPr lang="en-US" sz="1600" dirty="0" smtClean="0"/>
              <a:t>2019</a:t>
            </a:r>
            <a:r>
              <a:rPr lang="zh-TW" altLang="en-US" sz="1600" dirty="0" smtClean="0"/>
              <a:t>年</a:t>
            </a:r>
            <a:r>
              <a:rPr lang="en-US" altLang="zh-TW" sz="1600" dirty="0" smtClean="0"/>
              <a:t>7</a:t>
            </a:r>
            <a:r>
              <a:rPr lang="zh-TW" altLang="en-US" sz="1600" dirty="0" smtClean="0"/>
              <a:t>月</a:t>
            </a:r>
            <a:r>
              <a:rPr lang="en-US" altLang="zh-TW" sz="1600" dirty="0" smtClean="0"/>
              <a:t>27</a:t>
            </a:r>
            <a:r>
              <a:rPr lang="zh-TW" altLang="en-US" sz="1600" dirty="0" smtClean="0"/>
              <a:t>日聖葉琽諾堂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05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社會正義是教會的最終目的嗎</a:t>
            </a:r>
            <a:r>
              <a:rPr lang="en-US" altLang="zh-TW" dirty="0" smtClean="0"/>
              <a:t>? </a:t>
            </a:r>
            <a:r>
              <a:rPr lang="en-US" altLang="zh-TW" dirty="0"/>
              <a:t>(DOCAT 29</a:t>
            </a:r>
            <a:r>
              <a:rPr lang="en-US" altLang="zh-TW" dirty="0" smtClean="0"/>
              <a:t>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48965" y="1844824"/>
            <a:ext cx="8246070" cy="5040560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不是。</a:t>
            </a:r>
            <a:r>
              <a:rPr lang="zh-TW" altLang="en-US" sz="3200" dirty="0" smtClean="0"/>
              <a:t>即使有</a:t>
            </a:r>
            <a:r>
              <a:rPr lang="zh-TW" altLang="en-US" sz="3200" dirty="0"/>
              <a:t>一個正義的社會，教會仍無法實踐所有渴望的目標。教會宣告的</a:t>
            </a:r>
            <a:r>
              <a:rPr lang="zh-TW" altLang="en-US" sz="3200" dirty="0" smtClean="0"/>
              <a:t>救恩</a:t>
            </a:r>
            <a:r>
              <a:rPr lang="zh-TW" altLang="en-US" sz="3200" dirty="0"/>
              <a:t>始於此世，是拯救每一個人，</a:t>
            </a:r>
            <a:r>
              <a:rPr lang="zh-TW" altLang="en-US" sz="3200" dirty="0" smtClean="0"/>
              <a:t>轉化人</a:t>
            </a:r>
            <a:r>
              <a:rPr lang="zh-TW" altLang="en-US" sz="3200" dirty="0"/>
              <a:t>與人之間的</a:t>
            </a:r>
            <a:r>
              <a:rPr lang="zh-TW" altLang="en-US" sz="3200" dirty="0" smtClean="0"/>
              <a:t>關係、</a:t>
            </a:r>
            <a:r>
              <a:rPr lang="zh-TW" altLang="en-US" sz="3200" dirty="0"/>
              <a:t>治療社會的</a:t>
            </a:r>
            <a:r>
              <a:rPr lang="zh-TW" altLang="en-US" sz="3200" dirty="0" smtClean="0"/>
              <a:t>創傷。在世界</a:t>
            </a:r>
            <a:r>
              <a:rPr lang="zh-TW" altLang="en-US" sz="3200" dirty="0"/>
              <a:t>上建立正義的社會結構作為希望的標記，</a:t>
            </a:r>
            <a:r>
              <a:rPr lang="zh-TW" altLang="en-US" sz="3200" dirty="0" smtClean="0"/>
              <a:t>只是救</a:t>
            </a:r>
            <a:r>
              <a:rPr lang="zh-TW" altLang="en-US" sz="3200" dirty="0"/>
              <a:t>贖的開始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r>
              <a:rPr lang="zh-TW" altLang="en-US" sz="3200" dirty="0" smtClean="0"/>
              <a:t>雖然</a:t>
            </a:r>
            <a:r>
              <a:rPr lang="zh-TW" altLang="en-US" sz="3200" dirty="0"/>
              <a:t>我們用盡全力</a:t>
            </a:r>
            <a:r>
              <a:rPr lang="zh-TW" altLang="en-US" sz="3200" dirty="0" smtClean="0"/>
              <a:t>，然而</a:t>
            </a:r>
            <a:r>
              <a:rPr lang="zh-TW" altLang="en-US" sz="3200" dirty="0"/>
              <a:t>這「新城」並不是單憑人的努力奮鬥就可以得到，這更是「自天而降的聖城</a:t>
            </a:r>
            <a:r>
              <a:rPr lang="zh-TW" altLang="en-US" sz="3200" dirty="0" smtClean="0"/>
              <a:t>」</a:t>
            </a:r>
            <a:r>
              <a:rPr lang="en-US" altLang="zh-TW" sz="3200" dirty="0" smtClean="0"/>
              <a:t>(</a:t>
            </a:r>
            <a:r>
              <a:rPr lang="zh-TW" altLang="en-US" sz="3200" b="1" dirty="0"/>
              <a:t>默</a:t>
            </a:r>
            <a:r>
              <a:rPr lang="en-US" altLang="zh-TW" sz="3200" b="1" dirty="0"/>
              <a:t>21:10</a:t>
            </a:r>
            <a:r>
              <a:rPr lang="en-US" altLang="zh-TW" sz="3200" dirty="0"/>
              <a:t>)</a:t>
            </a:r>
            <a:r>
              <a:rPr lang="zh-TW" altLang="en-US" sz="3200" dirty="0"/>
              <a:t>。真正的平安，是天主給予的恩寵</a:t>
            </a:r>
            <a:r>
              <a:rPr lang="zh-TW" altLang="en-US" sz="3200" dirty="0" smtClean="0"/>
              <a:t>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675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2192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推動發展就是「福音」嗎？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(DOCAT 30)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957536"/>
            <a:ext cx="8153400" cy="4855840"/>
          </a:xfrm>
        </p:spPr>
        <p:txBody>
          <a:bodyPr>
            <a:noAutofit/>
          </a:bodyPr>
          <a:lstStyle/>
          <a:p>
            <a:r>
              <a:rPr lang="zh-TW" altLang="en-US" sz="3000" dirty="0"/>
              <a:t>如果教會只宣講信仰，但忽視人悲慘的生活狀況，那就</a:t>
            </a:r>
            <a:r>
              <a:rPr lang="zh-TW" altLang="en-US" sz="3000" b="1" dirty="0">
                <a:solidFill>
                  <a:srgbClr val="FF0000"/>
                </a:solidFill>
              </a:rPr>
              <a:t>背叛了耶穌</a:t>
            </a:r>
            <a:r>
              <a:rPr lang="zh-TW" altLang="en-US" sz="3000" dirty="0"/>
              <a:t>，因為祂</a:t>
            </a:r>
            <a:r>
              <a:rPr lang="zh-TW" altLang="en-US" sz="3000" dirty="0" smtClean="0"/>
              <a:t>按照個人</a:t>
            </a:r>
            <a:r>
              <a:rPr lang="zh-TW" altLang="en-US" sz="3000" dirty="0"/>
              <a:t>的獨特性及其社會需求，接納了並</a:t>
            </a:r>
            <a:r>
              <a:rPr lang="zh-TW" altLang="en-US" sz="3000" dirty="0" smtClean="0"/>
              <a:t>治</a:t>
            </a:r>
            <a:r>
              <a:rPr lang="zh-TW" altLang="en-US" sz="3000" dirty="0"/>
              <a:t>好</a:t>
            </a:r>
            <a:r>
              <a:rPr lang="zh-TW" altLang="en-US" sz="3000" dirty="0" smtClean="0"/>
              <a:t>他們</a:t>
            </a:r>
            <a:r>
              <a:rPr lang="zh-TW" altLang="en-US" sz="3000" dirty="0"/>
              <a:t>的肉身和</a:t>
            </a:r>
            <a:r>
              <a:rPr lang="zh-TW" altLang="en-US" sz="3000" dirty="0" smtClean="0"/>
              <a:t>靈魂。</a:t>
            </a:r>
            <a:endParaRPr lang="en-US" altLang="zh-TW" sz="3000" dirty="0" smtClean="0"/>
          </a:p>
          <a:p>
            <a:r>
              <a:rPr lang="zh-TW" altLang="en-US" sz="3000" dirty="0" smtClean="0"/>
              <a:t>但是</a:t>
            </a:r>
            <a:r>
              <a:rPr lang="zh-TW" altLang="en-US" sz="3000" dirty="0"/>
              <a:t>，如果</a:t>
            </a:r>
            <a:r>
              <a:rPr lang="zh-TW" altLang="en-US" sz="3000" dirty="0" smtClean="0"/>
              <a:t>教會只</a:t>
            </a:r>
            <a:r>
              <a:rPr lang="zh-TW" altLang="en-US" sz="3000" dirty="0"/>
              <a:t>推行人類社會的發展，那就違背了天主賦予我們個人的使命，也就是</a:t>
            </a:r>
            <a:r>
              <a:rPr lang="zh-TW" altLang="en-US" sz="3000" b="1" dirty="0">
                <a:solidFill>
                  <a:srgbClr val="FF0000"/>
                </a:solidFill>
              </a:rPr>
              <a:t>和祂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保持永恆</a:t>
            </a:r>
            <a:r>
              <a:rPr lang="zh-TW" altLang="en-US" sz="3000" b="1" dirty="0">
                <a:solidFill>
                  <a:srgbClr val="FF0000"/>
                </a:solidFill>
              </a:rPr>
              <a:t>的共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融</a:t>
            </a:r>
            <a:r>
              <a:rPr lang="zh-TW" altLang="en-US" sz="3000" dirty="0"/>
              <a:t>。</a:t>
            </a:r>
            <a:endParaRPr lang="en-US" altLang="zh-TW" sz="3000" dirty="0" smtClean="0"/>
          </a:p>
          <a:p>
            <a:r>
              <a:rPr lang="zh-TW" altLang="en-US" sz="3000" dirty="0" smtClean="0"/>
              <a:t>同時</a:t>
            </a:r>
            <a:r>
              <a:rPr lang="zh-TW" altLang="en-US" sz="3000" dirty="0"/>
              <a:t>教會也無法公平發展個人的群體性，因為人也是基督奧體一員</a:t>
            </a:r>
            <a:r>
              <a:rPr lang="zh-TW" altLang="en-US" sz="3000" dirty="0" smtClean="0"/>
              <a:t>。把</a:t>
            </a:r>
            <a:r>
              <a:rPr lang="zh-TW" altLang="en-US" sz="3000" dirty="0"/>
              <a:t>福音的社會訊息與信仰訊息</a:t>
            </a:r>
            <a:r>
              <a:rPr lang="zh-TW" altLang="en-US" sz="3000" dirty="0" smtClean="0"/>
              <a:t>分割，</a:t>
            </a:r>
            <a:r>
              <a:rPr lang="zh-TW" altLang="en-US" sz="3000" dirty="0"/>
              <a:t>就是將福音一分為二。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9504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0243" y="44624"/>
            <a:ext cx="8443515" cy="1224136"/>
          </a:xfrm>
        </p:spPr>
        <p:txBody>
          <a:bodyPr>
            <a:noAutofit/>
          </a:bodyPr>
          <a:lstStyle/>
          <a:p>
            <a:r>
              <a:rPr lang="zh-TW" altLang="en-US" dirty="0" smtClean="0"/>
              <a:t>教會參與</a:t>
            </a:r>
            <a:r>
              <a:rPr lang="zh-TW" altLang="en-US" dirty="0"/>
              <a:t>社會問題</a:t>
            </a:r>
            <a:r>
              <a:rPr lang="zh-TW" altLang="en-US" dirty="0" smtClean="0"/>
              <a:t>到甚麼</a:t>
            </a:r>
            <a:r>
              <a:rPr lang="zh-TW" altLang="en-US" dirty="0"/>
              <a:t>程度</a:t>
            </a:r>
            <a:r>
              <a:rPr lang="en-US" altLang="zh-TW" dirty="0" smtClean="0"/>
              <a:t>? (DOCAT 31)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32084" y="2276872"/>
            <a:ext cx="8279832" cy="4495800"/>
          </a:xfrm>
        </p:spPr>
        <p:txBody>
          <a:bodyPr>
            <a:noAutofit/>
          </a:bodyPr>
          <a:lstStyle/>
          <a:p>
            <a:r>
              <a:rPr lang="zh-TW" altLang="en-US" sz="3000" dirty="0"/>
              <a:t>教會的責任不是取代國家和政治，因此教會不為個別的社會問題提供技術性的</a:t>
            </a:r>
            <a:r>
              <a:rPr lang="zh-TW" altLang="en-US" sz="3000" dirty="0" smtClean="0"/>
              <a:t>解決方案</a:t>
            </a:r>
            <a:r>
              <a:rPr lang="zh-TW" altLang="en-US" sz="3000" dirty="0"/>
              <a:t>。</a:t>
            </a:r>
            <a:endParaRPr lang="en-US" altLang="zh-TW" sz="3000" dirty="0" smtClean="0"/>
          </a:p>
          <a:p>
            <a:r>
              <a:rPr lang="zh-TW" altLang="en-US" sz="3000" dirty="0" smtClean="0"/>
              <a:t>教會</a:t>
            </a:r>
            <a:r>
              <a:rPr lang="zh-TW" altLang="en-US" sz="3000" dirty="0"/>
              <a:t>不制定</a:t>
            </a:r>
            <a:r>
              <a:rPr lang="zh-TW" altLang="en-US" sz="3000" dirty="0" smtClean="0"/>
              <a:t>政策，但倡議符合福音教訓的政策。</a:t>
            </a:r>
            <a:endParaRPr lang="en-US" altLang="zh-TW" sz="3000" dirty="0" smtClean="0"/>
          </a:p>
          <a:p>
            <a:r>
              <a:rPr lang="zh-TW" altLang="en-US" sz="3000" dirty="0" smtClean="0"/>
              <a:t>教宗</a:t>
            </a:r>
            <a:r>
              <a:rPr lang="zh-TW" altLang="en-US" sz="3000" dirty="0"/>
              <a:t>們</a:t>
            </a:r>
            <a:r>
              <a:rPr lang="zh-TW" altLang="en-US" sz="3000" dirty="0" smtClean="0"/>
              <a:t>發</a:t>
            </a:r>
            <a:r>
              <a:rPr lang="zh-TW" altLang="en-US" sz="3000" dirty="0"/>
              <a:t>佈</a:t>
            </a:r>
            <a:r>
              <a:rPr lang="zh-TW" altLang="en-US" sz="3000" dirty="0" smtClean="0"/>
              <a:t>的</a:t>
            </a:r>
            <a:r>
              <a:rPr lang="zh-TW" altLang="en-US" sz="3000" dirty="0"/>
              <a:t>社會通論，對工資、財產與工會等議題</a:t>
            </a:r>
            <a:r>
              <a:rPr lang="zh-TW" altLang="en-US" sz="3000" dirty="0" smtClean="0"/>
              <a:t>，提出</a:t>
            </a:r>
            <a:r>
              <a:rPr lang="zh-TW" altLang="en-US" sz="3000" dirty="0"/>
              <a:t>中心思想，這些通諭應有助於建立公平的</a:t>
            </a:r>
            <a:r>
              <a:rPr lang="zh-TW" altLang="en-US" sz="3000" dirty="0" smtClean="0"/>
              <a:t>社會。</a:t>
            </a:r>
            <a:endParaRPr lang="en-US" altLang="zh-TW" sz="3000" dirty="0" smtClean="0"/>
          </a:p>
          <a:p>
            <a:r>
              <a:rPr lang="zh-TW" altLang="en-US" sz="3000" dirty="0" smtClean="0"/>
              <a:t>是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個別教友</a:t>
            </a:r>
            <a:r>
              <a:rPr lang="zh-TW" altLang="en-US" sz="3000" dirty="0" smtClean="0"/>
              <a:t>應該在自己專業領域中，具體地投入政治中，把基督徒的思想，在個別團體中實踐。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5182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在今次社會運動中，教區做過甚麼？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525488"/>
            <a:ext cx="8153400" cy="44958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祈禱會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明供聖體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告解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彌撒</a:t>
            </a:r>
            <a:endParaRPr lang="en-US" altLang="zh-TW" sz="3200" dirty="0" smtClean="0"/>
          </a:p>
          <a:p>
            <a:r>
              <a:rPr lang="zh-TW" altLang="en-US" sz="3200" dirty="0" smtClean="0"/>
              <a:t>講座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工作坊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反思</a:t>
            </a:r>
            <a:endParaRPr lang="en-US" altLang="zh-TW" sz="3200" dirty="0" smtClean="0"/>
          </a:p>
          <a:p>
            <a:r>
              <a:rPr lang="zh-TW" altLang="en-US" sz="3200" dirty="0" smtClean="0"/>
              <a:t>去「煲底」培伴青年人</a:t>
            </a:r>
            <a:endParaRPr lang="en-US" altLang="zh-TW" sz="3200" dirty="0" smtClean="0"/>
          </a:p>
          <a:p>
            <a:r>
              <a:rPr lang="zh-TW" altLang="en-US" sz="3200" dirty="0" smtClean="0"/>
              <a:t>運用社交媒體傳播資訊</a:t>
            </a:r>
            <a:endParaRPr lang="en-US" altLang="zh-TW" sz="3200" dirty="0" smtClean="0"/>
          </a:p>
          <a:p>
            <a:r>
              <a:rPr lang="zh-TW" altLang="en-US" sz="3200" dirty="0" smtClean="0"/>
              <a:t>放開聖堂，收留有需要的人士，提供休息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療傷</a:t>
            </a:r>
            <a:endParaRPr lang="en-US" altLang="zh-TW" sz="3200" dirty="0" smtClean="0"/>
          </a:p>
          <a:p>
            <a:r>
              <a:rPr lang="zh-TW" altLang="en-US" sz="3200" dirty="0" smtClean="0"/>
              <a:t>宗座署理代表教區發表公開聲明</a:t>
            </a:r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val="276820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8415" y="2229082"/>
            <a:ext cx="5913945" cy="2399836"/>
          </a:xfrm>
        </p:spPr>
        <p:txBody>
          <a:bodyPr>
            <a:noAutofit/>
          </a:bodyPr>
          <a:lstStyle/>
          <a:p>
            <a:r>
              <a:rPr lang="en-US" sz="20000" dirty="0" smtClean="0"/>
              <a:t>Q&amp;A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18424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熱身問題：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4005064"/>
            <a:ext cx="8153400" cy="266429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用一句不要超過</a:t>
            </a:r>
            <a:r>
              <a:rPr lang="en-US" altLang="zh-TW" dirty="0" smtClean="0"/>
              <a:t>20</a:t>
            </a:r>
            <a:r>
              <a:rPr lang="zh-TW" altLang="en-US" dirty="0"/>
              <a:t>字</a:t>
            </a:r>
            <a:r>
              <a:rPr lang="zh-TW" altLang="en-US" dirty="0" smtClean="0"/>
              <a:t>的話，說明為甚麼選擇信天主</a:t>
            </a:r>
            <a:r>
              <a:rPr lang="en-US" altLang="zh-TW" dirty="0" smtClean="0"/>
              <a:t>/</a:t>
            </a:r>
            <a:r>
              <a:rPr lang="zh-TW" altLang="en-US" dirty="0" smtClean="0"/>
              <a:t>耶穌（而不是信佛祖、觀音、關帝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r>
              <a:rPr lang="zh-TW" altLang="en-US" dirty="0" smtClean="0"/>
              <a:t>用一句少於</a:t>
            </a:r>
            <a:r>
              <a:rPr lang="en-US" altLang="zh-TW" dirty="0" smtClean="0"/>
              <a:t>10</a:t>
            </a:r>
            <a:r>
              <a:rPr lang="zh-TW" altLang="en-US" dirty="0" smtClean="0"/>
              <a:t>個字的話，說明為何天主創造這個宇宙和人類。</a:t>
            </a:r>
            <a:endParaRPr lang="en-US" altLang="zh-TW" dirty="0" smtClean="0"/>
          </a:p>
          <a:p>
            <a:r>
              <a:rPr lang="zh-TW" altLang="en-US" dirty="0" smtClean="0"/>
              <a:t>為甚麼天主認為「人單獨不好」（</a:t>
            </a:r>
            <a:r>
              <a:rPr lang="zh-TW" altLang="en-US" b="1" dirty="0" smtClean="0"/>
              <a:t>創</a:t>
            </a:r>
            <a:r>
              <a:rPr lang="en-US" altLang="zh-TW" b="1" dirty="0" smtClean="0"/>
              <a:t>2:18</a:t>
            </a:r>
            <a:r>
              <a:rPr lang="zh-TW" altLang="en-US" dirty="0" smtClean="0"/>
              <a:t>）？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7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倘若天主出於愛創造世界，痛苦從何而來？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48965" y="1739377"/>
            <a:ext cx="8246070" cy="4857975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天主按自己的肖像造了人（</a:t>
            </a:r>
            <a:r>
              <a:rPr lang="zh-TW" altLang="en-US" sz="3200" b="1" dirty="0" smtClean="0"/>
              <a:t>創</a:t>
            </a:r>
            <a:r>
              <a:rPr lang="en-US" altLang="zh-TW" sz="3200" b="1" dirty="0" smtClean="0"/>
              <a:t>1:26</a:t>
            </a:r>
            <a:r>
              <a:rPr lang="zh-TW" altLang="en-US" sz="3200" dirty="0" smtClean="0"/>
              <a:t>）</a:t>
            </a:r>
            <a:endParaRPr lang="en-US" altLang="zh-TW" sz="3200" dirty="0" smtClean="0"/>
          </a:p>
          <a:p>
            <a:r>
              <a:rPr lang="zh-TW" altLang="en-US" sz="3200" dirty="0"/>
              <a:t>但</a:t>
            </a:r>
            <a:r>
              <a:rPr lang="zh-TW" altLang="en-US" sz="3200" dirty="0" smtClean="0"/>
              <a:t>人想變成天主（</a:t>
            </a:r>
            <a:r>
              <a:rPr lang="zh-TW" altLang="en-US" sz="3200" b="1" dirty="0" smtClean="0"/>
              <a:t>創</a:t>
            </a:r>
            <a:r>
              <a:rPr lang="en-US" altLang="zh-TW" sz="3200" b="1" dirty="0" smtClean="0"/>
              <a:t>3:5</a:t>
            </a:r>
            <a:r>
              <a:rPr lang="zh-TW" altLang="en-US" sz="3200" dirty="0" smtClean="0"/>
              <a:t>）</a:t>
            </a:r>
            <a:endParaRPr lang="en-US" altLang="zh-TW" sz="3200" dirty="0" smtClean="0"/>
          </a:p>
          <a:p>
            <a:r>
              <a:rPr lang="zh-TW" altLang="en-US" sz="3200" dirty="0" smtClean="0"/>
              <a:t>於是罪惡進入了世界，世界不再按天主原本的計劃運行了。</a:t>
            </a:r>
            <a:endParaRPr lang="en-US" altLang="zh-TW" sz="3200" dirty="0" smtClean="0"/>
          </a:p>
          <a:p>
            <a:r>
              <a:rPr lang="zh-TW" altLang="en-US" sz="3200" dirty="0" smtClean="0"/>
              <a:t>為了競爭賴以生存的資源，不公義、壓迫、痛苦出現了。</a:t>
            </a:r>
            <a:endParaRPr lang="en-US" altLang="zh-TW" sz="3200" dirty="0" smtClean="0"/>
          </a:p>
          <a:p>
            <a:r>
              <a:rPr lang="zh-TW" altLang="en-US" sz="3200" dirty="0" smtClean="0"/>
              <a:t>這些現象，逐漸形成了各種邪惡的制度，例如奴隸制度、重男輕女的制度、一夫多妻的婚姻制度、地主制度、獨裁制度等等</a:t>
            </a:r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026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天主按自己的肖像造了人，有甚麼後果？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78234" y="1628800"/>
            <a:ext cx="8587532" cy="5040560"/>
          </a:xfrm>
        </p:spPr>
        <p:txBody>
          <a:bodyPr>
            <a:noAutofit/>
          </a:bodyPr>
          <a:lstStyle/>
          <a:p>
            <a:r>
              <a:rPr lang="zh-TW" altLang="en-US" sz="3200" dirty="0" smtClean="0"/>
              <a:t>人有</a:t>
            </a:r>
            <a:r>
              <a:rPr lang="zh-TW" altLang="en-US" sz="3200" dirty="0" smtClean="0">
                <a:solidFill>
                  <a:srgbClr val="00B0F0"/>
                </a:solidFill>
              </a:rPr>
              <a:t>尊嚴</a:t>
            </a:r>
            <a:r>
              <a:rPr lang="en-US" altLang="zh-TW" sz="3200" dirty="0" smtClean="0">
                <a:solidFill>
                  <a:srgbClr val="00B0F0"/>
                </a:solidFill>
              </a:rPr>
              <a:t>dignity</a:t>
            </a:r>
            <a:r>
              <a:rPr lang="zh-TW" altLang="en-US" sz="3200" dirty="0" smtClean="0"/>
              <a:t>，應</a:t>
            </a:r>
            <a:r>
              <a:rPr lang="zh-TW" altLang="en-US" sz="3200" dirty="0" smtClean="0">
                <a:solidFill>
                  <a:srgbClr val="FF0000"/>
                </a:solidFill>
              </a:rPr>
              <a:t>受尊重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r>
              <a:rPr lang="zh-TW" altLang="en-US" sz="3200" dirty="0" smtClean="0"/>
              <a:t>人有</a:t>
            </a:r>
            <a:r>
              <a:rPr lang="zh-TW" altLang="en-US" sz="3200" dirty="0" smtClean="0">
                <a:solidFill>
                  <a:srgbClr val="00B0F0"/>
                </a:solidFill>
              </a:rPr>
              <a:t>潛質</a:t>
            </a:r>
            <a:r>
              <a:rPr lang="en-US" altLang="zh-TW" sz="3200" dirty="0" smtClean="0">
                <a:solidFill>
                  <a:srgbClr val="00B0F0"/>
                </a:solidFill>
              </a:rPr>
              <a:t>potential</a:t>
            </a:r>
            <a:r>
              <a:rPr lang="zh-TW" altLang="en-US" sz="3200" dirty="0" smtClean="0"/>
              <a:t>，應</a:t>
            </a:r>
            <a:r>
              <a:rPr lang="zh-TW" altLang="en-US" sz="3200" dirty="0" smtClean="0">
                <a:solidFill>
                  <a:srgbClr val="FF0000"/>
                </a:solidFill>
              </a:rPr>
              <a:t>得到發展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r>
              <a:rPr lang="zh-TW" altLang="en-US" sz="3200" dirty="0"/>
              <a:t>人</a:t>
            </a:r>
            <a:r>
              <a:rPr lang="zh-TW" altLang="en-US" sz="3200" dirty="0" smtClean="0"/>
              <a:t>有</a:t>
            </a:r>
            <a:r>
              <a:rPr lang="zh-TW" altLang="en-US" sz="3200" dirty="0" smtClean="0">
                <a:solidFill>
                  <a:srgbClr val="00B0F0"/>
                </a:solidFill>
              </a:rPr>
              <a:t>自由</a:t>
            </a:r>
            <a:r>
              <a:rPr lang="en-US" altLang="zh-TW" sz="3200" dirty="0" smtClean="0">
                <a:solidFill>
                  <a:srgbClr val="00B0F0"/>
                </a:solidFill>
              </a:rPr>
              <a:t>freedom</a:t>
            </a:r>
            <a:r>
              <a:rPr lang="zh-TW" altLang="en-US" sz="3200" dirty="0" smtClean="0"/>
              <a:t>，纔可圓滿地</a:t>
            </a:r>
            <a:r>
              <a:rPr lang="zh-TW" altLang="en-US" sz="3200" dirty="0" smtClean="0">
                <a:solidFill>
                  <a:srgbClr val="FF0000"/>
                </a:solidFill>
              </a:rPr>
              <a:t>發展潛質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r>
              <a:rPr lang="zh-TW" altLang="en-US" sz="3200" dirty="0" smtClean="0"/>
              <a:t>人</a:t>
            </a:r>
            <a:r>
              <a:rPr lang="zh-TW" altLang="en-US" sz="3200" dirty="0" smtClean="0">
                <a:solidFill>
                  <a:srgbClr val="00B0F0"/>
                </a:solidFill>
              </a:rPr>
              <a:t>不單獨</a:t>
            </a:r>
            <a:r>
              <a:rPr lang="zh-TW" altLang="en-US" sz="3200" dirty="0" smtClean="0"/>
              <a:t>（</a:t>
            </a:r>
            <a:r>
              <a:rPr lang="zh-TW" altLang="en-US" sz="3200" b="1" dirty="0" smtClean="0"/>
              <a:t>創</a:t>
            </a:r>
            <a:r>
              <a:rPr lang="en-US" altLang="zh-TW" sz="3200" b="1" dirty="0" smtClean="0"/>
              <a:t>2:18</a:t>
            </a:r>
            <a:r>
              <a:rPr lang="zh-TW" altLang="en-US" sz="3200" dirty="0" smtClean="0"/>
              <a:t>），應</a:t>
            </a:r>
            <a:r>
              <a:rPr lang="zh-TW" altLang="en-US" sz="3200" dirty="0" smtClean="0">
                <a:solidFill>
                  <a:srgbClr val="FF0000"/>
                </a:solidFill>
              </a:rPr>
              <a:t>彼此守護</a:t>
            </a:r>
            <a:r>
              <a:rPr lang="zh-TW" altLang="en-US" sz="3200" dirty="0" smtClean="0"/>
              <a:t>（</a:t>
            </a:r>
            <a:r>
              <a:rPr lang="en-US" altLang="zh-TW" sz="3200" b="1" dirty="0" smtClean="0"/>
              <a:t>4:9</a:t>
            </a:r>
            <a:r>
              <a:rPr lang="zh-TW" altLang="en-US" sz="3200" dirty="0" smtClean="0"/>
              <a:t>）</a:t>
            </a:r>
            <a:endParaRPr lang="en-US" altLang="zh-TW" sz="3200" dirty="0" smtClean="0"/>
          </a:p>
          <a:p>
            <a:r>
              <a:rPr lang="zh-TW" altLang="en-US" sz="3200" dirty="0" smtClean="0"/>
              <a:t>人除了為自己，也要</a:t>
            </a:r>
            <a:r>
              <a:rPr lang="zh-TW" altLang="en-US" sz="3200" dirty="0" smtClean="0">
                <a:solidFill>
                  <a:srgbClr val="FF0000"/>
                </a:solidFill>
              </a:rPr>
              <a:t>為公益</a:t>
            </a:r>
            <a:r>
              <a:rPr lang="en-US" altLang="zh-TW" sz="3200" dirty="0">
                <a:solidFill>
                  <a:srgbClr val="FF0000"/>
                </a:solidFill>
              </a:rPr>
              <a:t>c</a:t>
            </a:r>
            <a:r>
              <a:rPr lang="en-US" altLang="zh-TW" sz="3200" dirty="0" smtClean="0">
                <a:solidFill>
                  <a:srgbClr val="FF0000"/>
                </a:solidFill>
              </a:rPr>
              <a:t>ommon good</a:t>
            </a:r>
          </a:p>
          <a:p>
            <a:r>
              <a:rPr lang="zh-TW" altLang="en-US" sz="3200" dirty="0" smtClean="0"/>
              <a:t>人類組成一個</a:t>
            </a:r>
            <a:r>
              <a:rPr lang="zh-TW" altLang="en-US" sz="3200" dirty="0" smtClean="0">
                <a:solidFill>
                  <a:srgbClr val="00B0F0"/>
                </a:solidFill>
              </a:rPr>
              <a:t>有秩序的</a:t>
            </a:r>
            <a:r>
              <a:rPr lang="en-US" altLang="zh-TW" sz="3200" dirty="0" smtClean="0">
                <a:solidFill>
                  <a:srgbClr val="00B0F0"/>
                </a:solidFill>
              </a:rPr>
              <a:t>ordered</a:t>
            </a:r>
            <a:r>
              <a:rPr lang="zh-TW" altLang="en-US" sz="3200" dirty="0" smtClean="0"/>
              <a:t>的大家庭，應</a:t>
            </a:r>
            <a:r>
              <a:rPr lang="zh-TW" altLang="en-US" sz="3200" dirty="0" smtClean="0">
                <a:solidFill>
                  <a:srgbClr val="FF0000"/>
                </a:solidFill>
              </a:rPr>
              <a:t>團結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r>
              <a:rPr lang="zh-TW" altLang="en-US" sz="3200" dirty="0" smtClean="0"/>
              <a:t>人應</a:t>
            </a:r>
            <a:r>
              <a:rPr lang="zh-TW" altLang="en-US" sz="3200" dirty="0" smtClean="0">
                <a:solidFill>
                  <a:srgbClr val="FF0000"/>
                </a:solidFill>
              </a:rPr>
              <a:t>彼此合作</a:t>
            </a:r>
            <a:r>
              <a:rPr lang="zh-TW" altLang="en-US" sz="3200" dirty="0" smtClean="0"/>
              <a:t>，</a:t>
            </a:r>
            <a:r>
              <a:rPr lang="zh-TW" altLang="en-US" sz="3200" dirty="0" smtClean="0">
                <a:solidFill>
                  <a:srgbClr val="FF0000"/>
                </a:solidFill>
              </a:rPr>
              <a:t>上下輔助</a:t>
            </a:r>
            <a:r>
              <a:rPr lang="en-US" altLang="zh-TW" sz="3200" dirty="0" smtClean="0">
                <a:solidFill>
                  <a:srgbClr val="FF0000"/>
                </a:solidFill>
              </a:rPr>
              <a:t>subsidiary</a:t>
            </a:r>
            <a:r>
              <a:rPr lang="zh-TW" altLang="en-US" sz="3200" dirty="0" smtClean="0"/>
              <a:t>，放手讓下級完成他的責任。</a:t>
            </a:r>
            <a:r>
              <a:rPr lang="zh-TW" altLang="en-US" sz="2000" dirty="0" smtClean="0"/>
              <a:t>（應否事事由主教出面？）</a:t>
            </a: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23716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舊約十誡的社會幅度（瑪</a:t>
            </a:r>
            <a:r>
              <a:rPr lang="en-US" altLang="zh-TW" dirty="0" smtClean="0"/>
              <a:t>5:17</a:t>
            </a:r>
            <a:r>
              <a:rPr lang="zh-TW" altLang="en-US" dirty="0" smtClean="0"/>
              <a:t>）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86247" y="1556792"/>
            <a:ext cx="8371507" cy="5184576"/>
          </a:xfrm>
        </p:spPr>
        <p:txBody>
          <a:bodyPr>
            <a:noAutofit/>
          </a:bodyPr>
          <a:lstStyle/>
          <a:p>
            <a:r>
              <a:rPr lang="zh-TW" altLang="en-US" sz="3000" dirty="0" smtClean="0"/>
              <a:t>欽崇一天主：團結</a:t>
            </a:r>
            <a:endParaRPr lang="en-US" altLang="zh-TW" sz="3000" dirty="0" smtClean="0"/>
          </a:p>
          <a:p>
            <a:r>
              <a:rPr lang="zh-TW" altLang="en-US" sz="3000" dirty="0" smtClean="0"/>
              <a:t>毋呼天主聖名</a:t>
            </a:r>
            <a:r>
              <a:rPr lang="en-US" altLang="zh-TW" sz="3000" dirty="0" smtClean="0"/>
              <a:t>…</a:t>
            </a:r>
            <a:r>
              <a:rPr lang="zh-TW" altLang="en-US" sz="3000" dirty="0" smtClean="0"/>
              <a:t>：人性尊嚴是神聖不可侵犯的！</a:t>
            </a:r>
            <a:endParaRPr lang="en-US" altLang="zh-TW" sz="3000" dirty="0" smtClean="0"/>
          </a:p>
          <a:p>
            <a:r>
              <a:rPr lang="zh-TW" altLang="en-US" sz="3000" dirty="0" smtClean="0"/>
              <a:t>守安息日</a:t>
            </a:r>
            <a:r>
              <a:rPr lang="en-US" altLang="zh-TW" sz="3000" dirty="0" smtClean="0"/>
              <a:t>/</a:t>
            </a:r>
            <a:r>
              <a:rPr lang="zh-TW" altLang="en-US" sz="3000" dirty="0" smtClean="0"/>
              <a:t>主日：享受自由，得以發展</a:t>
            </a:r>
            <a:endParaRPr lang="en-US" altLang="zh-TW" sz="3000" dirty="0" smtClean="0"/>
          </a:p>
          <a:p>
            <a:r>
              <a:rPr lang="zh-TW" altLang="en-US" sz="3000" dirty="0" smtClean="0"/>
              <a:t>教敬父母：慎終追遠，團結</a:t>
            </a:r>
            <a:endParaRPr lang="en-US" altLang="zh-TW" sz="3000" dirty="0" smtClean="0"/>
          </a:p>
          <a:p>
            <a:r>
              <a:rPr lang="zh-TW" altLang="en-US" sz="3000" dirty="0" smtClean="0"/>
              <a:t>毋殺人：尊重生命</a:t>
            </a:r>
            <a:endParaRPr lang="en-US" altLang="zh-TW" sz="3000" dirty="0" smtClean="0"/>
          </a:p>
          <a:p>
            <a:r>
              <a:rPr lang="zh-TW" altLang="en-US" sz="3000" dirty="0" smtClean="0"/>
              <a:t>毋行邪淫</a:t>
            </a:r>
            <a:r>
              <a:rPr lang="en-US" altLang="zh-TW" sz="3000" dirty="0" smtClean="0"/>
              <a:t>/</a:t>
            </a:r>
            <a:r>
              <a:rPr lang="zh-TW" altLang="en-US" sz="3000" dirty="0" smtClean="0"/>
              <a:t>毋願他人妻：尊重身體，尊重婚姻家庭、潔德</a:t>
            </a:r>
            <a:r>
              <a:rPr lang="en-US" altLang="zh-TW" sz="3000" dirty="0" smtClean="0"/>
              <a:t>chastity</a:t>
            </a:r>
            <a:r>
              <a:rPr lang="zh-TW" altLang="en-US" sz="3000" dirty="0" smtClean="0"/>
              <a:t>專一</a:t>
            </a:r>
            <a:endParaRPr lang="en-US" altLang="zh-TW" sz="3000" dirty="0" smtClean="0"/>
          </a:p>
          <a:p>
            <a:r>
              <a:rPr lang="zh-TW" altLang="en-US" sz="3000" dirty="0" smtClean="0"/>
              <a:t>毋偷盜</a:t>
            </a:r>
            <a:r>
              <a:rPr lang="en-US" altLang="zh-TW" sz="3000" dirty="0" smtClean="0"/>
              <a:t>/</a:t>
            </a:r>
            <a:r>
              <a:rPr lang="zh-TW" altLang="en-US" sz="3000" dirty="0" smtClean="0"/>
              <a:t>毋貪他人財物：尊重私有財產</a:t>
            </a:r>
            <a:endParaRPr lang="en-US" altLang="zh-TW" sz="3000" dirty="0" smtClean="0"/>
          </a:p>
          <a:p>
            <a:r>
              <a:rPr lang="zh-TW" altLang="en-US" sz="3000" dirty="0" smtClean="0"/>
              <a:t>毋妄証：尊重真理，真理使人獲得自由</a:t>
            </a:r>
            <a:r>
              <a:rPr lang="en-US" altLang="zh-TW" sz="3000" dirty="0" smtClean="0"/>
              <a:t/>
            </a:r>
            <a:br>
              <a:rPr lang="en-US" altLang="zh-TW" sz="3000" dirty="0" smtClean="0"/>
            </a:br>
            <a:r>
              <a:rPr lang="zh-TW" altLang="en-US" sz="3000" dirty="0" smtClean="0"/>
              <a:t>（</a:t>
            </a:r>
            <a:r>
              <a:rPr lang="zh-TW" altLang="en-US" sz="3000" b="1" dirty="0" smtClean="0"/>
              <a:t>若</a:t>
            </a:r>
            <a:r>
              <a:rPr lang="en-US" altLang="zh-TW" sz="3000" b="1" dirty="0" smtClean="0"/>
              <a:t>8:32</a:t>
            </a:r>
            <a:r>
              <a:rPr lang="zh-TW" altLang="en-US" sz="3000" dirty="0" smtClean="0"/>
              <a:t>）</a:t>
            </a:r>
            <a:endParaRPr lang="en-US" altLang="zh-TW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6039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教會的使命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95300" y="1816224"/>
            <a:ext cx="8153400" cy="48531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宣傳耶穌基督</a:t>
            </a:r>
            <a:r>
              <a:rPr lang="zh-TW" altLang="en-US" sz="3200" dirty="0"/>
              <a:t>的</a:t>
            </a:r>
            <a:r>
              <a:rPr lang="zh-TW" altLang="en-US" sz="3200" dirty="0" smtClean="0"/>
              <a:t>福音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（</a:t>
            </a:r>
            <a:r>
              <a:rPr lang="zh-TW" altLang="en-US" sz="3200" b="1" dirty="0" smtClean="0"/>
              <a:t>瑪</a:t>
            </a:r>
            <a:r>
              <a:rPr lang="en-US" altLang="zh-TW" sz="3200" b="1" dirty="0" smtClean="0"/>
              <a:t>28:19-20</a:t>
            </a:r>
            <a:r>
              <a:rPr lang="zh-TW" altLang="en-US" sz="3200" b="1" dirty="0" smtClean="0"/>
              <a:t>，谷</a:t>
            </a:r>
            <a:r>
              <a:rPr lang="en-US" altLang="zh-TW" sz="3200" b="1" dirty="0" smtClean="0"/>
              <a:t>16:15-16</a:t>
            </a:r>
            <a:r>
              <a:rPr lang="zh-TW" altLang="en-US" sz="3200" b="1" dirty="0" smtClean="0"/>
              <a:t>，路</a:t>
            </a:r>
            <a:r>
              <a:rPr lang="en-US" altLang="zh-TW" sz="3200" b="1" dirty="0" smtClean="0"/>
              <a:t>24:47</a:t>
            </a:r>
            <a:r>
              <a:rPr lang="zh-TW" altLang="en-US" sz="3200" b="1" dirty="0" smtClean="0"/>
              <a:t>，</a:t>
            </a:r>
            <a:r>
              <a:rPr lang="en-US" altLang="zh-TW" sz="3200" b="1" dirty="0" smtClean="0"/>
              <a:t/>
            </a:r>
            <a:br>
              <a:rPr lang="en-US" altLang="zh-TW" sz="3200" b="1" dirty="0" smtClean="0"/>
            </a:br>
            <a:r>
              <a:rPr lang="zh-TW" altLang="en-US" sz="3200" b="1" dirty="0" smtClean="0"/>
              <a:t>宗</a:t>
            </a:r>
            <a:r>
              <a:rPr lang="en-US" altLang="zh-TW" sz="3200" b="1" dirty="0" smtClean="0"/>
              <a:t>1:8</a:t>
            </a:r>
            <a:r>
              <a:rPr lang="zh-TW" altLang="en-US" sz="3200" dirty="0" smtClean="0"/>
              <a:t>）</a:t>
            </a:r>
            <a:endParaRPr lang="en-US" altLang="zh-TW" sz="3200" dirty="0" smtClean="0"/>
          </a:p>
          <a:p>
            <a:pPr marL="834390" lvl="1" indent="-514350">
              <a:buFont typeface="+mj-lt"/>
              <a:buAutoNum type="alphaLcPeriod"/>
            </a:pPr>
            <a:r>
              <a:rPr lang="zh-TW" altLang="en-US" sz="3200" dirty="0" smtClean="0"/>
              <a:t>福音是甚麼？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（</a:t>
            </a:r>
            <a:r>
              <a:rPr lang="zh-TW" altLang="en-US" sz="3200" b="1" dirty="0" smtClean="0"/>
              <a:t>格後</a:t>
            </a:r>
            <a:r>
              <a:rPr lang="en-US" altLang="zh-TW" sz="3200" b="1" dirty="0" smtClean="0"/>
              <a:t>5:17-20</a:t>
            </a:r>
            <a:r>
              <a:rPr lang="zh-TW" altLang="en-US" sz="3200" dirty="0" smtClean="0"/>
              <a:t>）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教會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教友分擔耶穌基督的三重職務（君王</a:t>
            </a:r>
            <a:r>
              <a:rPr lang="zh-TW" altLang="en-US" sz="3200" dirty="0"/>
              <a:t>，先知</a:t>
            </a:r>
            <a:r>
              <a:rPr lang="zh-TW" altLang="en-US" sz="3200" dirty="0" smtClean="0"/>
              <a:t>，司祭），在世上建設天國。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教會的三大主要活動：社會發展，</a:t>
            </a:r>
            <a:r>
              <a:rPr lang="zh-TW" altLang="en-US" sz="3200" dirty="0"/>
              <a:t>宣講福音，</a:t>
            </a:r>
            <a:r>
              <a:rPr lang="zh-TW" altLang="en-US" sz="3200" dirty="0" smtClean="0"/>
              <a:t>愛德服務。</a:t>
            </a:r>
            <a:r>
              <a:rPr lang="zh-HK" altLang="en-US" sz="3200" dirty="0" smtClean="0"/>
              <a:t> </a:t>
            </a:r>
            <a:r>
              <a:rPr lang="en-US" altLang="zh-HK" sz="3200" dirty="0" smtClean="0"/>
              <a:t>(</a:t>
            </a:r>
            <a:r>
              <a:rPr lang="en-US" altLang="zh-HK" sz="3200" b="1" dirty="0" smtClean="0"/>
              <a:t>DOCAT 30</a:t>
            </a:r>
            <a:r>
              <a:rPr lang="en-US" altLang="zh-HK" sz="3200" dirty="0" smtClean="0"/>
              <a:t>)</a:t>
            </a:r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val="409860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2192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愛人如己</a:t>
            </a:r>
            <a:r>
              <a:rPr lang="en-US" altLang="zh-TW" dirty="0" smtClean="0"/>
              <a:t>/</a:t>
            </a:r>
            <a:r>
              <a:rPr lang="zh-TW" altLang="en-US" dirty="0" smtClean="0"/>
              <a:t>彼此相愛的意義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(DOCAT 16)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525488"/>
            <a:ext cx="8153400" cy="44958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愛不單是一種感覺，更是一種德行</a:t>
            </a:r>
            <a:endParaRPr lang="en-US" altLang="zh-TW" sz="3200" dirty="0" smtClean="0"/>
          </a:p>
          <a:p>
            <a:r>
              <a:rPr lang="zh-TW" altLang="en-US" sz="3200" dirty="0" smtClean="0"/>
              <a:t>既是德行，就必須操練、實踐</a:t>
            </a:r>
            <a:endParaRPr lang="en-US" altLang="zh-TW" sz="3200" dirty="0" smtClean="0"/>
          </a:p>
          <a:p>
            <a:r>
              <a:rPr lang="zh-TW" altLang="en-US" sz="3200" dirty="0" smtClean="0"/>
              <a:t>要學習從別人的角度看這個世界</a:t>
            </a:r>
            <a:endParaRPr lang="en-US" altLang="zh-TW" sz="3200" dirty="0" smtClean="0"/>
          </a:p>
          <a:p>
            <a:r>
              <a:rPr lang="zh-TW" altLang="en-US" sz="3200" dirty="0" smtClean="0"/>
              <a:t>善意待人，讓對方能自由地表達自己</a:t>
            </a:r>
            <a:endParaRPr lang="en-US" altLang="zh-TW" sz="3200" dirty="0" smtClean="0"/>
          </a:p>
          <a:p>
            <a:r>
              <a:rPr lang="zh-TW" altLang="en-US" sz="3200" dirty="0" smtClean="0"/>
              <a:t>祇愛容易愛的，永遠沒有進步</a:t>
            </a:r>
            <a:endParaRPr lang="en-US" altLang="zh-TW" sz="3200" dirty="0" smtClean="0"/>
          </a:p>
          <a:p>
            <a:r>
              <a:rPr lang="zh-TW" altLang="en-US" sz="3200" dirty="0" smtClean="0"/>
              <a:t>愛到痛，愛那沒法回報的，最後愛仇：不報復，不用暴力（</a:t>
            </a:r>
            <a:r>
              <a:rPr lang="zh-TW" altLang="en-US" sz="3200" b="1" dirty="0" smtClean="0"/>
              <a:t>瑪</a:t>
            </a:r>
            <a:r>
              <a:rPr lang="en-US" altLang="zh-TW" sz="3200" b="1" dirty="0" smtClean="0"/>
              <a:t>5:38-48</a:t>
            </a:r>
            <a:r>
              <a:rPr lang="zh-TW" altLang="en-US" sz="3200" dirty="0" smtClean="0"/>
              <a:t>）！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3864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社會行動的永生幅度</a:t>
            </a:r>
            <a:r>
              <a:rPr lang="en-US" altLang="zh-TW" dirty="0" smtClean="0"/>
              <a:t>(DOCAT 17)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95300" y="1813520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zh-TW" altLang="en-US" sz="3200" dirty="0" smtClean="0"/>
              <a:t>天主的救贖是全面的：肉身、靈魂、個人、社會、在歷史及在天上。</a:t>
            </a:r>
            <a:endParaRPr lang="en-US" altLang="zh-TW" sz="3200" dirty="0" smtClean="0"/>
          </a:p>
          <a:p>
            <a:r>
              <a:rPr lang="zh-TW" altLang="en-US" sz="3200" dirty="0" smtClean="0"/>
              <a:t>因為人類生活在時間（歷史）裡，所以救贖雖已開始，但有待末日纔圓滿。</a:t>
            </a:r>
            <a:endParaRPr lang="en-US" altLang="zh-TW" sz="3200" dirty="0" smtClean="0"/>
          </a:p>
          <a:p>
            <a:r>
              <a:rPr lang="zh-TW" altLang="en-US" sz="3200" dirty="0" smtClean="0"/>
              <a:t>所以基督徒寄望永生（</a:t>
            </a:r>
            <a:r>
              <a:rPr lang="zh-TW" altLang="en-US" sz="3200" b="1" dirty="0" smtClean="0"/>
              <a:t>若</a:t>
            </a:r>
            <a:r>
              <a:rPr lang="en-US" altLang="zh-TW" sz="3200" b="1" dirty="0" smtClean="0"/>
              <a:t>3:16</a:t>
            </a:r>
            <a:r>
              <a:rPr lang="zh-TW" altLang="en-US" sz="3200" dirty="0" smtClean="0"/>
              <a:t>），但絕不會唾棄俗世，因為耶穌是當我們還是罪人時，替我們死了（</a:t>
            </a:r>
            <a:r>
              <a:rPr lang="zh-TW" altLang="en-US" sz="3200" b="1" dirty="0" smtClean="0"/>
              <a:t>羅</a:t>
            </a:r>
            <a:r>
              <a:rPr lang="en-US" altLang="zh-TW" sz="3200" b="1" dirty="0" smtClean="0"/>
              <a:t>5:6</a:t>
            </a:r>
            <a:r>
              <a:rPr lang="zh-TW" altLang="en-US" sz="3200" dirty="0" smtClean="0"/>
              <a:t>）。</a:t>
            </a:r>
            <a:endParaRPr lang="en-US" altLang="zh-TW" sz="3200" dirty="0" smtClean="0"/>
          </a:p>
          <a:p>
            <a:r>
              <a:rPr lang="zh-TW" altLang="en-US" sz="3200" dirty="0" smtClean="0"/>
              <a:t>即使未能在世建立一個正義仁愛的天國，因為有永生，所以我們的努力是不會白費的</a:t>
            </a:r>
            <a:r>
              <a:rPr lang="zh-TW" altLang="en-US" sz="3200" dirty="0"/>
              <a:t>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9285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社會行動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改善社會，第一步是改變人心 </a:t>
            </a:r>
            <a:endParaRPr lang="en-US" altLang="zh-TW" sz="3200" dirty="0" smtClean="0"/>
          </a:p>
          <a:p>
            <a:r>
              <a:rPr lang="zh-TW" altLang="en-US" sz="3200" dirty="0" smtClean="0"/>
              <a:t>改變了人心，纔能看到如何改變社會的不義制度</a:t>
            </a:r>
            <a:r>
              <a:rPr lang="en-US" altLang="zh-TW" sz="3200" dirty="0" smtClean="0"/>
              <a:t>(</a:t>
            </a:r>
            <a:r>
              <a:rPr lang="en-US" altLang="zh-TW" sz="3200" b="1" dirty="0" smtClean="0"/>
              <a:t>DOCAT 18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 smtClean="0"/>
              <a:t>自私是萬惡之源 （</a:t>
            </a:r>
            <a:r>
              <a:rPr lang="zh-TW" altLang="en-US" sz="3200" b="1" dirty="0" smtClean="0"/>
              <a:t>弟前</a:t>
            </a:r>
            <a:r>
              <a:rPr lang="en-US" altLang="zh-TW" sz="3200" b="1" dirty="0" smtClean="0"/>
              <a:t>6:10</a:t>
            </a:r>
            <a:r>
              <a:rPr lang="zh-TW" altLang="en-US" sz="3200" b="1" dirty="0" smtClean="0"/>
              <a:t>，</a:t>
            </a:r>
            <a:r>
              <a:rPr lang="en-US" altLang="zh-TW" sz="3200" b="1" dirty="0" smtClean="0"/>
              <a:t> DOCAT 19</a:t>
            </a:r>
            <a:r>
              <a:rPr lang="zh-TW" altLang="en-US" sz="3200" dirty="0" smtClean="0"/>
              <a:t>）</a:t>
            </a:r>
            <a:endParaRPr lang="en-US" altLang="zh-TW" sz="3200" dirty="0" smtClean="0"/>
          </a:p>
          <a:p>
            <a:r>
              <a:rPr lang="zh-TW" altLang="en-US" sz="3200" dirty="0" smtClean="0"/>
              <a:t>教會聆聽天主的聖言，服從天主的旨意。因此教會對人類和社會，責無旁貸，拓展人類大家庭的和平和發展。</a:t>
            </a:r>
            <a:r>
              <a:rPr lang="en-US" altLang="zh-TW" sz="3200" dirty="0" smtClean="0"/>
              <a:t>(</a:t>
            </a:r>
            <a:r>
              <a:rPr lang="en-US" altLang="zh-TW" sz="3200" b="1" dirty="0" smtClean="0"/>
              <a:t>DOCAT 20, 26</a:t>
            </a:r>
            <a:r>
              <a:rPr lang="en-US" altLang="zh-TW" sz="3200" dirty="0" smtClean="0"/>
              <a:t>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354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217</TotalTime>
  <Words>1057</Words>
  <Application>Microsoft Office PowerPoint</Application>
  <PresentationFormat>如螢幕大小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中庸</vt:lpstr>
      <vt:lpstr>天主教徒為何參與社會運動？</vt:lpstr>
      <vt:lpstr>熱身問題：</vt:lpstr>
      <vt:lpstr>倘若天主出於愛創造世界，痛苦從何而來？</vt:lpstr>
      <vt:lpstr>天主按自己的肖像造了人，有甚麼後果？</vt:lpstr>
      <vt:lpstr>舊約十誡的社會幅度（瑪5:17）</vt:lpstr>
      <vt:lpstr>教會的使命</vt:lpstr>
      <vt:lpstr>愛人如己/彼此相愛的意義  (DOCAT 16)</vt:lpstr>
      <vt:lpstr>社會行動的永生幅度(DOCAT 17)</vt:lpstr>
      <vt:lpstr>社會行動</vt:lpstr>
      <vt:lpstr>社會正義是教會的最終目的嗎? (DOCAT 29)</vt:lpstr>
      <vt:lpstr>推動發展就是「福音」嗎？ (DOCAT 30)</vt:lpstr>
      <vt:lpstr>教會參與社會問題到甚麼程度? (DOCAT 31)</vt:lpstr>
      <vt:lpstr>在今次社會運動中，教區做過甚麼？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教會為何參與社會運動？</dc:title>
  <dc:creator>USER20</dc:creator>
  <cp:lastModifiedBy>Alex Kwok</cp:lastModifiedBy>
  <cp:revision>31</cp:revision>
  <dcterms:created xsi:type="dcterms:W3CDTF">2019-07-26T07:29:42Z</dcterms:created>
  <dcterms:modified xsi:type="dcterms:W3CDTF">2019-07-27T05:24:02Z</dcterms:modified>
</cp:coreProperties>
</file>